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8"/>
  </p:notesMasterIdLst>
  <p:sldIdLst>
    <p:sldId id="859" r:id="rId2"/>
    <p:sldId id="993" r:id="rId3"/>
    <p:sldId id="994" r:id="rId4"/>
    <p:sldId id="998" r:id="rId5"/>
    <p:sldId id="996" r:id="rId6"/>
    <p:sldId id="997" r:id="rId7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615" autoAdjust="0"/>
    <p:restoredTop sz="94606" autoAdjust="0"/>
  </p:normalViewPr>
  <p:slideViewPr>
    <p:cSldViewPr>
      <p:cViewPr varScale="1">
        <p:scale>
          <a:sx n="84" d="100"/>
          <a:sy n="84" d="100"/>
        </p:scale>
        <p:origin x="691" y="8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1" d="100"/>
          <a:sy n="81" d="100"/>
        </p:scale>
        <p:origin x="-3876" y="-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2025/5/27 Tuesday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951190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训练一年级上册英语译林版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2025/5/27 Tuesday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6.png"/><Relationship Id="rId5" Type="http://schemas.openxmlformats.org/officeDocument/2006/relationships/image" Target="../media/image13.png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0" y="1820431"/>
            <a:ext cx="1219200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6000" dirty="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Unit 2  </a:t>
            </a:r>
            <a:r>
              <a:rPr lang="en-US" altLang="zh-CN" sz="60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Good morning</a:t>
            </a:r>
            <a:r>
              <a:rPr lang="zh-CN" altLang="en-US" sz="6000" dirty="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！</a:t>
            </a:r>
            <a:endParaRPr lang="en-US" altLang="zh-CN" sz="6000" dirty="0" smtClean="0">
              <a:solidFill>
                <a:srgbClr val="70AD47">
                  <a:lumMod val="75000"/>
                </a:srgbClr>
              </a:solidFill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0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  </a:t>
            </a:r>
            <a:r>
              <a:rPr lang="en-US" altLang="zh-CN" sz="4000" dirty="0">
                <a:solidFill>
                  <a:prstClr val="black"/>
                </a:solidFill>
                <a:cs typeface="Times New Roman" panose="02020603050405020304" pitchFamily="18" charset="0"/>
              </a:rPr>
              <a:t>Grammar </a:t>
            </a:r>
            <a:r>
              <a:rPr lang="zh-CN" altLang="en-US" sz="4000" dirty="0">
                <a:solidFill>
                  <a:prstClr val="black"/>
                </a:solidFill>
                <a:cs typeface="Times New Roman" panose="02020603050405020304" pitchFamily="18" charset="0"/>
              </a:rPr>
              <a:t>重难易错突破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87978"/>
            <a:ext cx="11485848" cy="656846"/>
          </a:xfrm>
        </p:spPr>
        <p:txBody>
          <a:bodyPr/>
          <a:lstStyle/>
          <a:p>
            <a:pPr indent="635" algn="ctr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一天中时段的表达</a:t>
            </a:r>
            <a:endParaRPr lang="zh-CN" altLang="zh-CN" sz="1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25情境导入.eps" descr="id:2147491616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60854" y="1806079"/>
            <a:ext cx="2840990" cy="758825"/>
          </a:xfrm>
          <a:prstGeom prst="rect">
            <a:avLst/>
          </a:prstGeom>
        </p:spPr>
      </p:pic>
      <p:pic>
        <p:nvPicPr>
          <p:cNvPr id="4" name="aw23a.jpg" descr="id:2147491623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78582" y="2801481"/>
            <a:ext cx="6324600" cy="1491615"/>
          </a:xfrm>
          <a:prstGeom prst="rect">
            <a:avLst/>
          </a:prstGeom>
        </p:spPr>
      </p:pic>
      <p:sp>
        <p:nvSpPr>
          <p:cNvPr id="5" name="内容占位符 1"/>
          <p:cNvSpPr txBox="1">
            <a:spLocks/>
          </p:cNvSpPr>
          <p:nvPr/>
        </p:nvSpPr>
        <p:spPr bwMode="auto">
          <a:xfrm>
            <a:off x="7319342" y="2852936"/>
            <a:ext cx="4176464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635" eaLnBrk="1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What do they say?</a:t>
            </a:r>
            <a:endParaRPr lang="zh-CN" altLang="zh-CN" sz="1600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635" eaLnBrk="1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他们说了什么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?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84454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5491" y="850682"/>
            <a:ext cx="11612363" cy="5318173"/>
          </a:xfrm>
          <a:prstGeom prst="rect">
            <a:avLst/>
          </a:prstGeom>
        </p:spPr>
      </p:pic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3573016"/>
            <a:ext cx="11485848" cy="2595839"/>
          </a:xfrm>
        </p:spPr>
        <p:txBody>
          <a:bodyPr/>
          <a:lstStyle/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morning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意为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早上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或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上午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，指的是中午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12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点前这段时间。从中午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12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点到晚上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6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点左右，被称为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afternoon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，即下午。而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evening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表示傍晚，通常是从大约下午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6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点到日落之后、入睡之前。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night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指人们睡觉前及睡觉的这段时间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4" name="25框架构建.eps" descr="id:2147491637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232291" y="836712"/>
            <a:ext cx="2982595" cy="770890"/>
          </a:xfrm>
          <a:prstGeom prst="rect">
            <a:avLst/>
          </a:prstGeom>
        </p:spPr>
      </p:pic>
      <p:pic>
        <p:nvPicPr>
          <p:cNvPr id="6" name="JG2.eps" descr="id:2147491651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2206774" y="1771315"/>
            <a:ext cx="6861631" cy="17730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0529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5491" y="1135163"/>
            <a:ext cx="11612363" cy="4238053"/>
          </a:xfrm>
          <a:prstGeom prst="rect">
            <a:avLst/>
          </a:prstGeom>
        </p:spPr>
      </p:pic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3284984"/>
            <a:ext cx="11485848" cy="1949508"/>
          </a:xfrm>
        </p:spPr>
        <p:txBody>
          <a:bodyPr/>
          <a:lstStyle/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在一天中的不同时间段，人们可以用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Good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morning/afternoon/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evening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打招呼。注意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Good night.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意为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晚安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，仅用于晚上分别时或睡觉前，它并非见面问候语。</a:t>
            </a:r>
            <a:endParaRPr lang="zh-CN" altLang="zh-CN" sz="1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6" name="JG2.eps" descr="id:2147491651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2566814" y="1439970"/>
            <a:ext cx="6861631" cy="17730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2602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内容占位符 1"/>
          <p:cNvSpPr txBox="1">
            <a:spLocks/>
          </p:cNvSpPr>
          <p:nvPr/>
        </p:nvSpPr>
        <p:spPr bwMode="auto">
          <a:xfrm>
            <a:off x="360854" y="2492896"/>
            <a:ext cx="11485848" cy="2677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712788" eaLnBrk="1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altLang="zh-CN" dirty="0" smtClean="0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Good morning. </a:t>
            </a:r>
            <a:endParaRPr lang="zh-CN" altLang="zh-CN" sz="1600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712788" eaLnBrk="1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712788" eaLnBrk="1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712788" eaLnBrk="1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 dirty="0" smtClean="0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 dirty="0" smtClean="0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Good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evening. 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764042"/>
            <a:ext cx="11485848" cy="715581"/>
          </a:xfrm>
        </p:spPr>
        <p:txBody>
          <a:bodyPr/>
          <a:lstStyle/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判断下列句子与图片是否相符</a:t>
            </a:r>
            <a:r>
              <a:rPr lang="zh-CN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相符的画</a:t>
            </a:r>
            <a:r>
              <a:rPr lang="en-US" altLang="zh-CN" sz="2700" dirty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   ”</a:t>
            </a:r>
            <a:r>
              <a:rPr lang="zh-CN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不相符的画</a:t>
            </a:r>
            <a:r>
              <a:rPr lang="en-US" altLang="zh-CN" sz="2700" dirty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   </a:t>
            </a:r>
            <a:r>
              <a:rPr lang="en-US" altLang="zh-CN" sz="2700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700" dirty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27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25进阶训练.eps" descr="id:2147491658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53596" y="980336"/>
            <a:ext cx="2743200" cy="792480"/>
          </a:xfrm>
          <a:prstGeom prst="rect">
            <a:avLst/>
          </a:prstGeom>
        </p:spPr>
      </p:pic>
      <p:pic>
        <p:nvPicPr>
          <p:cNvPr id="4" name="e08.jpg" descr="id:2147491665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6959302" y="1988840"/>
            <a:ext cx="486916" cy="486916"/>
          </a:xfrm>
          <a:prstGeom prst="rect">
            <a:avLst/>
          </a:prstGeom>
        </p:spPr>
      </p:pic>
      <p:pic>
        <p:nvPicPr>
          <p:cNvPr id="5" name="cz122.jpg" descr="id:2147491679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418942" y="2592336"/>
            <a:ext cx="563696" cy="563696"/>
          </a:xfrm>
          <a:prstGeom prst="rect">
            <a:avLst/>
          </a:prstGeom>
        </p:spPr>
      </p:pic>
      <p:pic>
        <p:nvPicPr>
          <p:cNvPr id="6" name="awbt47.jpg" descr="id:2147491686;FounderCES"/>
          <p:cNvPicPr/>
          <p:nvPr/>
        </p:nvPicPr>
        <p:blipFill>
          <a:blip r:embed="rId5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902502" y="2207510"/>
            <a:ext cx="1512168" cy="1512168"/>
          </a:xfrm>
          <a:prstGeom prst="rect">
            <a:avLst/>
          </a:prstGeom>
        </p:spPr>
      </p:pic>
      <p:pic>
        <p:nvPicPr>
          <p:cNvPr id="7" name="awbt48.jpg" descr="id:2147491700;FounderCES"/>
          <p:cNvPicPr/>
          <p:nvPr/>
        </p:nvPicPr>
        <p:blipFill>
          <a:blip r:embed="rId6"/>
          <a:stretch>
            <a:fillRect/>
          </a:stretch>
        </p:blipFill>
        <p:spPr>
          <a:xfrm>
            <a:off x="4078982" y="4357143"/>
            <a:ext cx="1101835" cy="1011666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343678" y="1925460"/>
            <a:ext cx="534547" cy="554163"/>
          </a:xfrm>
          <a:prstGeom prst="rect">
            <a:avLst/>
          </a:prstGeom>
        </p:spPr>
      </p:pic>
      <p:pic>
        <p:nvPicPr>
          <p:cNvPr id="16" name="cz122.jpg" descr="id:2147491679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418942" y="4581128"/>
            <a:ext cx="563696" cy="563696"/>
          </a:xfrm>
          <a:prstGeom prst="rect">
            <a:avLst/>
          </a:prstGeom>
        </p:spPr>
      </p:pic>
      <p:sp>
        <p:nvSpPr>
          <p:cNvPr id="11" name="内容占位符 1"/>
          <p:cNvSpPr txBox="1">
            <a:spLocks/>
          </p:cNvSpPr>
          <p:nvPr/>
        </p:nvSpPr>
        <p:spPr bwMode="auto">
          <a:xfrm>
            <a:off x="360854" y="3501008"/>
            <a:ext cx="11485848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图片表示太阳刚刚升起的场景，应该用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Good morning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。故画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3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13" name="内容占位符 2"/>
          <p:cNvSpPr txBox="1">
            <a:spLocks/>
          </p:cNvSpPr>
          <p:nvPr/>
        </p:nvSpPr>
        <p:spPr bwMode="auto">
          <a:xfrm>
            <a:off x="360854" y="5436450"/>
            <a:ext cx="11567000" cy="7155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sz="27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图片表示晚上月亮升起的情景，因此用</a:t>
            </a:r>
            <a:r>
              <a:rPr lang="en-US" altLang="zh-CN" sz="27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Good evening</a:t>
            </a:r>
            <a:r>
              <a:rPr lang="zh-CN" altLang="zh-CN" sz="27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是正确的。故画</a:t>
            </a:r>
            <a:r>
              <a:rPr lang="en-US" altLang="zh-CN" sz="27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</a:t>
            </a:r>
            <a:r>
              <a:rPr lang="zh-CN" altLang="zh-CN" sz="27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27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10732" y="2561565"/>
            <a:ext cx="596211" cy="695578"/>
          </a:xfrm>
          <a:prstGeom prst="rect">
            <a:avLst/>
          </a:prstGeom>
        </p:spPr>
      </p:pic>
      <p:pic>
        <p:nvPicPr>
          <p:cNvPr id="17" name="图片 16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839622" y="3573016"/>
            <a:ext cx="596211" cy="695578"/>
          </a:xfrm>
          <a:prstGeom prst="rect">
            <a:avLst/>
          </a:prstGeom>
        </p:spPr>
      </p:pic>
      <p:pic>
        <p:nvPicPr>
          <p:cNvPr id="18" name="图片 17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86427" y="4476326"/>
            <a:ext cx="596211" cy="695578"/>
          </a:xfrm>
          <a:prstGeom prst="rect">
            <a:avLst/>
          </a:prstGeom>
        </p:spPr>
      </p:pic>
      <p:pic>
        <p:nvPicPr>
          <p:cNvPr id="19" name="图片 18"/>
          <p:cNvPicPr>
            <a:picLocks noChangeAspect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775726" y="5483086"/>
            <a:ext cx="596211" cy="6955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85296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1183392"/>
            <a:ext cx="11485848" cy="3323987"/>
          </a:xfrm>
        </p:spPr>
        <p:txBody>
          <a:bodyPr/>
          <a:lstStyle/>
          <a:p>
            <a:pPr indent="630238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Good night, Mum. 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630238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630238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endParaRPr lang="en-US" altLang="zh-CN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630238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endParaRPr lang="en-US" altLang="zh-CN" dirty="0" smtClean="0">
              <a:solidFill>
                <a:srgbClr val="F36B64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630238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 dirty="0" smtClean="0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en-US" altLang="zh-CN" dirty="0" smtClean="0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Good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night. </a:t>
            </a:r>
            <a:endParaRPr lang="zh-CN" altLang="zh-CN" sz="1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4" name="awbt49.jpg" descr="id:2147491714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439022" y="764704"/>
            <a:ext cx="1482348" cy="1482348"/>
          </a:xfrm>
          <a:prstGeom prst="rect">
            <a:avLst/>
          </a:prstGeom>
        </p:spPr>
      </p:pic>
      <p:pic>
        <p:nvPicPr>
          <p:cNvPr id="5" name="awbt50.jpg" descr="id:2147491728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583038" y="3383479"/>
            <a:ext cx="2443765" cy="1368152"/>
          </a:xfrm>
          <a:prstGeom prst="rect">
            <a:avLst/>
          </a:prstGeom>
        </p:spPr>
      </p:pic>
      <p:pic>
        <p:nvPicPr>
          <p:cNvPr id="6" name="cz122.jpg" descr="id:2147491679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418942" y="1340768"/>
            <a:ext cx="563696" cy="563696"/>
          </a:xfrm>
          <a:prstGeom prst="rect">
            <a:avLst/>
          </a:prstGeom>
        </p:spPr>
      </p:pic>
      <p:pic>
        <p:nvPicPr>
          <p:cNvPr id="7" name="cz122.jpg" descr="id:2147491679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418942" y="3861048"/>
            <a:ext cx="563696" cy="563696"/>
          </a:xfrm>
          <a:prstGeom prst="rect">
            <a:avLst/>
          </a:prstGeom>
        </p:spPr>
      </p:pic>
      <p:sp>
        <p:nvSpPr>
          <p:cNvPr id="8" name="内容占位符 3"/>
          <p:cNvSpPr txBox="1">
            <a:spLocks/>
          </p:cNvSpPr>
          <p:nvPr/>
        </p:nvSpPr>
        <p:spPr bwMode="auto">
          <a:xfrm>
            <a:off x="360854" y="2197831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图片表示男孩睡前与妈妈道别的情景。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Good night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就是用于晚上分别或睡觉前的。故画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3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9" name="内容占位符 4"/>
          <p:cNvSpPr txBox="1">
            <a:spLocks/>
          </p:cNvSpPr>
          <p:nvPr/>
        </p:nvSpPr>
        <p:spPr bwMode="auto">
          <a:xfrm>
            <a:off x="360854" y="4922584"/>
            <a:ext cx="11485848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图片表示上午八点杨玲与刘涛在学校打招呼的情景。故画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3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4715" y="1258001"/>
            <a:ext cx="596211" cy="695578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070870" y="2852936"/>
            <a:ext cx="596211" cy="695578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04461" y="3821698"/>
            <a:ext cx="591479" cy="648260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479582" y="5007764"/>
            <a:ext cx="591479" cy="6482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85645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</TotalTime>
  <Words>138</Words>
  <Application>Microsoft Office PowerPoint</Application>
  <PresentationFormat>自定义</PresentationFormat>
  <Paragraphs>22</Paragraphs>
  <Slides>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13" baseType="lpstr">
      <vt:lpstr>黑体</vt:lpstr>
      <vt:lpstr>楷体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Windows 用户</cp:lastModifiedBy>
  <cp:revision>338</cp:revision>
  <dcterms:created xsi:type="dcterms:W3CDTF">2020-11-06T05:24:00Z</dcterms:created>
  <dcterms:modified xsi:type="dcterms:W3CDTF">2025-05-27T06:54:13Z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